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3" r:id="rId1"/>
  </p:sldMasterIdLst>
  <p:notesMasterIdLst>
    <p:notesMasterId r:id="rId10"/>
  </p:notesMasterIdLst>
  <p:handoutMasterIdLst>
    <p:handoutMasterId r:id="rId11"/>
  </p:handoutMasterIdLst>
  <p:sldIdLst>
    <p:sldId id="473" r:id="rId2"/>
    <p:sldId id="469" r:id="rId3"/>
    <p:sldId id="468" r:id="rId4"/>
    <p:sldId id="471" r:id="rId5"/>
    <p:sldId id="467" r:id="rId6"/>
    <p:sldId id="470" r:id="rId7"/>
    <p:sldId id="466" r:id="rId8"/>
    <p:sldId id="472" r:id="rId9"/>
  </p:sldIdLst>
  <p:sldSz cx="9144000" cy="6858000" type="screen4x3"/>
  <p:notesSz cx="6794500" cy="9906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CC00"/>
    <a:srgbClr val="FFFF66"/>
    <a:srgbClr val="CCECFF"/>
    <a:srgbClr val="99CCFF"/>
    <a:srgbClr val="000099"/>
    <a:srgbClr val="FF0000"/>
    <a:srgbClr val="99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96" autoAdjust="0"/>
    <p:restoredTop sz="94885" autoAdjust="0"/>
  </p:normalViewPr>
  <p:slideViewPr>
    <p:cSldViewPr snapToGrid="0" showGuides="1">
      <p:cViewPr varScale="1">
        <p:scale>
          <a:sx n="62" d="100"/>
          <a:sy n="62" d="100"/>
        </p:scale>
        <p:origin x="-1212" y="-76"/>
      </p:cViewPr>
      <p:guideLst>
        <p:guide orient="horz" pos="3249"/>
        <p:guide pos="21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80" d="100"/>
        <a:sy n="8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-882" y="2376"/>
      </p:cViewPr>
      <p:guideLst>
        <p:guide orient="horz" pos="3120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A60D2B6-16B4-4C2D-9AA5-409764C3B295}" type="datetime1">
              <a:rPr lang="ru-RU"/>
              <a:pPr>
                <a:defRPr/>
              </a:pPr>
              <a:t>18.09.2013</a:t>
            </a:fld>
            <a:endParaRPr lang="ru-RU"/>
          </a:p>
        </p:txBody>
      </p:sp>
      <p:sp>
        <p:nvSpPr>
          <p:cNvPr id="360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0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33723BD-1E31-4376-A849-26D9690991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 defTabSz="912813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 smtClean="0"/>
            </a:lvl1pPr>
          </a:lstStyle>
          <a:p>
            <a:pPr>
              <a:defRPr/>
            </a:pPr>
            <a:fld id="{B3F72224-70ED-40E5-860D-F7C04D4519BD}" type="datetime1">
              <a:rPr lang="ru-RU"/>
              <a:pPr>
                <a:defRPr/>
              </a:pPr>
              <a:t>18.09.2013</a:t>
            </a:fld>
            <a:endParaRPr lang="ru-RU"/>
          </a:p>
        </p:txBody>
      </p:sp>
      <p:sp>
        <p:nvSpPr>
          <p:cNvPr id="1229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 defTabSz="912813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 algn="r" defTabSz="912813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075C6DA2-C1E4-47CA-B217-AFB4409EC1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439447-99FB-482F-84FD-C902357A1543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13315" name="Rectangle 1031"/>
          <p:cNvSpPr txBox="1">
            <a:spLocks noGrp="1" noChangeArrowheads="1"/>
          </p:cNvSpPr>
          <p:nvPr/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03" tIns="45651" rIns="91303" bIns="45651" anchor="b"/>
          <a:lstStyle/>
          <a:p>
            <a:pPr algn="r" defTabSz="912813"/>
            <a:fld id="{5B49411D-BFA2-478B-B34C-A5195E64074A}" type="slidenum">
              <a:rPr lang="ru-RU" sz="1200"/>
              <a:pPr algn="r" defTabSz="912813"/>
              <a:t>2</a:t>
            </a:fld>
            <a:endParaRPr lang="ru-RU" sz="1200"/>
          </a:p>
        </p:txBody>
      </p:sp>
      <p:sp>
        <p:nvSpPr>
          <p:cNvPr id="133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200000"/>
              </a:lnSpc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B1F12-CFD2-44A6-8319-AA4FEE9900C5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14339" name="Rectangle 1031"/>
          <p:cNvSpPr txBox="1">
            <a:spLocks noGrp="1" noChangeArrowheads="1"/>
          </p:cNvSpPr>
          <p:nvPr/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03" tIns="45651" rIns="91303" bIns="45651" anchor="b"/>
          <a:lstStyle/>
          <a:p>
            <a:pPr algn="r" defTabSz="912813"/>
            <a:fld id="{8FC496AB-92B7-4D2E-8281-E3777A92800A}" type="slidenum">
              <a:rPr lang="ru-RU" sz="1200"/>
              <a:pPr algn="r" defTabSz="912813"/>
              <a:t>3</a:t>
            </a:fld>
            <a:endParaRPr lang="ru-RU" sz="1200"/>
          </a:p>
        </p:txBody>
      </p:sp>
      <p:sp>
        <p:nvSpPr>
          <p:cNvPr id="143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ru-RU" smtClean="0"/>
              <a:t>Вследствие важности, вопросы ДОУ относятся к сфере государственного регулирования на законодательном уровне и на уровне подзаконных нормативных актов, определяющих общие требования к документированию управленческой деятельности и организации работы с документами.</a:t>
            </a:r>
          </a:p>
          <a:p>
            <a:pPr eaLnBrk="1" hangingPunct="1">
              <a:lnSpc>
                <a:spcPct val="200000"/>
              </a:lnSpc>
            </a:pPr>
            <a:r>
              <a:rPr lang="ru-RU" smtClean="0"/>
              <a:t>В настоящее время существует достаточно развитая законодательная и нормативная база по вопросам ДОУ, которая представлена на слайде.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1E8F5C-23E1-43B2-8875-E38962CFDD3F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15363" name="Rectangle 1031"/>
          <p:cNvSpPr txBox="1">
            <a:spLocks noGrp="1" noChangeArrowheads="1"/>
          </p:cNvSpPr>
          <p:nvPr/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03" tIns="45651" rIns="91303" bIns="45651" anchor="b"/>
          <a:lstStyle/>
          <a:p>
            <a:pPr algn="r" defTabSz="912813"/>
            <a:fld id="{4404EDB7-B778-4141-85C8-5232709EDB7A}" type="slidenum">
              <a:rPr lang="ru-RU" sz="1200"/>
              <a:pPr algn="r" defTabSz="912813"/>
              <a:t>5</a:t>
            </a:fld>
            <a:endParaRPr lang="ru-RU" sz="1200"/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200000"/>
              </a:lnSpc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AF5BF1-FB9F-447A-87FC-8100BE05B673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16387" name="Rectangle 1031"/>
          <p:cNvSpPr txBox="1">
            <a:spLocks noGrp="1" noChangeArrowheads="1"/>
          </p:cNvSpPr>
          <p:nvPr/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03" tIns="45651" rIns="91303" bIns="45651" anchor="b"/>
          <a:lstStyle/>
          <a:p>
            <a:pPr algn="r" defTabSz="912813"/>
            <a:fld id="{2350F412-CE3E-484A-ABB2-13B724A45CAA}" type="slidenum">
              <a:rPr lang="ru-RU" sz="1200"/>
              <a:pPr algn="r" defTabSz="912813"/>
              <a:t>7</a:t>
            </a:fld>
            <a:endParaRPr lang="ru-RU" sz="1200"/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ru-RU" smtClean="0"/>
              <a:t>Вследствие важности, вопросы ДОУ относятся к сфере государственного регулирования на законодательном уровне и на уровне подзаконных нормативных актов, определяющих общие требования к документированию управленческой деятельности и организации работы с документами.</a:t>
            </a:r>
          </a:p>
          <a:p>
            <a:pPr eaLnBrk="1" hangingPunct="1">
              <a:lnSpc>
                <a:spcPct val="200000"/>
              </a:lnSpc>
            </a:pPr>
            <a:r>
              <a:rPr lang="ru-RU" smtClean="0"/>
              <a:t>В настоящее время существует достаточно развитая законодательная и нормативная база по вопросам ДОУ, которая представлена на слайде.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C1F5107-E182-4E17-9AE3-C133F82F7B3E}" type="datetime1">
              <a:rPr lang="ru-RU"/>
              <a:pPr>
                <a:defRPr/>
              </a:pPr>
              <a:t>18.09.2013</a:t>
            </a:fld>
            <a:endParaRPr lang="ru-RU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9D8E3C-7644-4AC9-9D90-D481A779600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657F7-5042-4434-9A4D-956ADCB45876}" type="datetime1">
              <a:rPr lang="ru-RU"/>
              <a:pPr>
                <a:defRPr/>
              </a:pPr>
              <a:t>18.09.2013</a:t>
            </a:fld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2260F-0ADE-4A51-BAE0-472AE244CC8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0714F-0193-4B08-A62B-1262F96196A5}" type="datetime1">
              <a:rPr lang="ru-RU"/>
              <a:pPr>
                <a:defRPr/>
              </a:pPr>
              <a:t>18.09.2013</a:t>
            </a:fld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50BC6-89C7-4B20-A0AE-08170BF6A2E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255E6-579A-46AD-807C-58174D0ACEC9}" type="datetime1">
              <a:rPr lang="ru-RU"/>
              <a:pPr>
                <a:defRPr/>
              </a:pPr>
              <a:t>18.09.2013</a:t>
            </a:fld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24796-71A1-4A28-8349-89F6365C83F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C0382-66C4-4059-B0CF-286E69DFC3CE}" type="datetime1">
              <a:rPr lang="ru-RU"/>
              <a:pPr>
                <a:defRPr/>
              </a:pPr>
              <a:t>18.09.2013</a:t>
            </a:fld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EC682-3B07-4AC7-99CB-EF1F76DAD56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E7CFF-27F9-43CB-8780-B29E52E6EB7E}" type="datetime1">
              <a:rPr lang="ru-RU"/>
              <a:pPr>
                <a:defRPr/>
              </a:pPr>
              <a:t>18.09.2013</a:t>
            </a:fld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4D773-A038-4D0C-A859-2F43A2C1246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9CA50-CB32-40F2-968D-4DD206015418}" type="datetime1">
              <a:rPr lang="ru-RU"/>
              <a:pPr>
                <a:defRPr/>
              </a:pPr>
              <a:t>18.09.2013</a:t>
            </a:fld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30088-A908-4766-BCCE-9D6BEFE00E6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56AC6-8356-4902-99FC-3730D731743B}" type="datetime1">
              <a:rPr lang="ru-RU"/>
              <a:pPr>
                <a:defRPr/>
              </a:pPr>
              <a:t>18.09.2013</a:t>
            </a:fld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13F83-A585-4CD4-B1E2-89437C6F9BE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BEBF7-7EF0-4614-AC9D-13AD79670802}" type="datetime1">
              <a:rPr lang="ru-RU"/>
              <a:pPr>
                <a:defRPr/>
              </a:pPr>
              <a:t>18.09.2013</a:t>
            </a:fld>
            <a:endParaRPr lang="ru-RU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3202F-0B99-48EA-8F08-24F131A448F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CD2C6-E479-485B-B99D-A4761EC7E45E}" type="datetime1">
              <a:rPr lang="ru-RU"/>
              <a:pPr>
                <a:defRPr/>
              </a:pPr>
              <a:t>18.09.2013</a:t>
            </a:fld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E983E-47C0-4136-8FE0-C133EFD5FC5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E4482-A678-4F57-89E7-0C60CCF42ECD}" type="datetime1">
              <a:rPr lang="ru-RU"/>
              <a:pPr>
                <a:defRPr/>
              </a:pPr>
              <a:t>18.09.2013</a:t>
            </a:fld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87802-924C-4677-BFB9-8A481C59EF6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1597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fld id="{56BBB78E-E2FA-49CC-BB8E-34C67EE00D7F}" type="datetime1">
              <a:rPr lang="ru-RU"/>
              <a:pPr>
                <a:defRPr/>
              </a:pPr>
              <a:t>18.09.2013</a:t>
            </a:fld>
            <a:endParaRPr lang="ru-RU" altLang="en-US"/>
          </a:p>
        </p:txBody>
      </p:sp>
      <p:sp>
        <p:nvSpPr>
          <p:cNvPr id="1597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597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A16045A9-13DB-4F49-BBCB-8E064A8E0E2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5975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5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6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6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6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6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6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6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6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6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6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6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7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7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7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7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7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7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7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7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7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7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8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8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8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78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ransition>
    <p:split orient="vert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394837-3BA7-4D42-90BB-C0443948A054}" type="slidenum">
              <a:rPr lang="ru-RU" altLang="en-US"/>
              <a:pPr/>
              <a:t>1</a:t>
            </a:fld>
            <a:endParaRPr lang="ru-RU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41313"/>
            <a:ext cx="9144000" cy="578961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3900" b="1" smtClean="0"/>
              <a:t>Основные подходы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3900" b="1" smtClean="0"/>
              <a:t>к управлению в организациях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3600" b="1" i="1" smtClean="0"/>
              <a:t/>
            </a:r>
            <a:br>
              <a:rPr lang="ru-RU" sz="3600" b="1" i="1" smtClean="0"/>
            </a:br>
            <a:r>
              <a:rPr lang="ru-RU" sz="3600" b="1" i="1" smtClean="0"/>
              <a:t>модели организационной культуры</a:t>
            </a:r>
            <a:endParaRPr lang="en-US" sz="3600" b="1" i="1" smtClean="0"/>
          </a:p>
          <a:p>
            <a:pPr algn="ctr" eaLnBrk="1" hangingPunct="1">
              <a:buFont typeface="Wingdings" pitchFamily="2" charset="2"/>
              <a:buNone/>
            </a:pPr>
            <a:endParaRPr lang="en-US" sz="3600" b="1" i="1" smtClean="0"/>
          </a:p>
          <a:p>
            <a:pPr algn="ctr" eaLnBrk="1" hangingPunct="1">
              <a:buFont typeface="Wingdings" pitchFamily="2" charset="2"/>
              <a:buNone/>
            </a:pPr>
            <a:r>
              <a:rPr lang="ru-RU" sz="3600" b="1" i="1" smtClean="0"/>
              <a:t>Б.Хасан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sz="3600" b="1" i="1" smtClean="0"/>
          </a:p>
        </p:txBody>
      </p:sp>
      <p:pic>
        <p:nvPicPr>
          <p:cNvPr id="3076" name="Picture 4" descr="1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99150" y="3652838"/>
            <a:ext cx="3059113" cy="305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1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200" y="3756025"/>
            <a:ext cx="2817813" cy="281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141AB5-7C17-46B3-BC27-BDF48246CEA1}" type="slidenum">
              <a:rPr lang="ru-RU" altLang="en-US"/>
              <a:pPr/>
              <a:t>2</a:t>
            </a:fld>
            <a:endParaRPr lang="ru-RU" altLang="en-US"/>
          </a:p>
        </p:txBody>
      </p:sp>
      <p:sp>
        <p:nvSpPr>
          <p:cNvPr id="4099" name="Rectangle 6"/>
          <p:cNvSpPr txBox="1">
            <a:spLocks noGrp="1" noChangeArrowheads="1"/>
          </p:cNvSpPr>
          <p:nvPr/>
        </p:nvSpPr>
        <p:spPr bwMode="auto">
          <a:xfrm>
            <a:off x="8402638" y="331788"/>
            <a:ext cx="51276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FA661E8-FDE9-4F8A-B442-5FB4FB9B850F}" type="slidenum">
              <a:rPr lang="ru-RU">
                <a:solidFill>
                  <a:schemeClr val="bg1"/>
                </a:solidFill>
                <a:latin typeface="Impact" pitchFamily="34" charset="0"/>
              </a:rPr>
              <a:pPr algn="r"/>
              <a:t>2</a:t>
            </a:fld>
            <a:endParaRPr lang="ru-RU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4100" name="Номер слайда 4"/>
          <p:cNvSpPr txBox="1">
            <a:spLocks noGrp="1"/>
          </p:cNvSpPr>
          <p:nvPr/>
        </p:nvSpPr>
        <p:spPr bwMode="auto">
          <a:xfrm>
            <a:off x="8402638" y="331788"/>
            <a:ext cx="51276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E38C3FD-FCF1-4EC1-992D-AF562EBAC229}" type="slidenum">
              <a:rPr lang="ru-RU">
                <a:solidFill>
                  <a:schemeClr val="bg1"/>
                </a:solidFill>
                <a:latin typeface="Impact" pitchFamily="34" charset="0"/>
              </a:rPr>
              <a:pPr algn="r"/>
              <a:t>2</a:t>
            </a:fld>
            <a:endParaRPr lang="ru-RU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sz="3200" smtClean="0">
                <a:latin typeface="Arial Black" pitchFamily="34" charset="0"/>
              </a:rPr>
              <a:t>Основные модели организационной культуры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5100" y="1092200"/>
            <a:ext cx="8777288" cy="5564188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None/>
            </a:pPr>
            <a:endParaRPr lang="ru-RU" sz="2600" smtClean="0">
              <a:solidFill>
                <a:srgbClr val="FF0000"/>
              </a:solidFill>
            </a:endParaRPr>
          </a:p>
          <a:p>
            <a:pPr marL="457200" indent="-457200"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ru-RU" sz="2600" smtClean="0">
                <a:solidFill>
                  <a:srgbClr val="FF0000"/>
                </a:solidFill>
              </a:rPr>
              <a:t> </a:t>
            </a:r>
            <a:endParaRPr lang="ru-RU" sz="2100" smtClean="0">
              <a:solidFill>
                <a:srgbClr val="FF0000"/>
              </a:solidFill>
            </a:endParaRPr>
          </a:p>
        </p:txBody>
      </p:sp>
      <p:graphicFrame>
        <p:nvGraphicFramePr>
          <p:cNvPr id="130137" name="Group 89"/>
          <p:cNvGraphicFramePr>
            <a:graphicFrameLocks noGrp="1"/>
          </p:cNvGraphicFramePr>
          <p:nvPr/>
        </p:nvGraphicFramePr>
        <p:xfrm>
          <a:off x="217488" y="1358900"/>
          <a:ext cx="8597900" cy="5056189"/>
        </p:xfrm>
        <a:graphic>
          <a:graphicData uri="http://schemas.openxmlformats.org/drawingml/2006/table">
            <a:tbl>
              <a:tblPr/>
              <a:tblGrid>
                <a:gridCol w="2185987"/>
                <a:gridCol w="2112963"/>
                <a:gridCol w="2147887"/>
                <a:gridCol w="2151063"/>
              </a:tblGrid>
              <a:tr h="811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Модели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Параметры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Политическая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Бюрократическая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Рациональная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Цели и предпочтения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Согласованные в группе и множественные в организации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Нормативно согласованные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Субъектно согласованные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Власть и контроль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Коалиции и группы по интересам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Структурно централизованы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Централизованы по основанию замысла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Процесс принятия решения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Дискурсивный (давление интересов)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Рационален в меру принятой процедуры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Рациональный, автономно организованный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Правила и нормы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Свободное действие сил; конфликт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Оформленные правила, прецедент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Норма оптимизации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Информация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Ресурс в достижении целей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Ограничена правилами и процедурами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Обширная и систематическая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Представления о связи «действие –следствие»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Разногласия по поводу технологий и стратегий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Единодушно разделяемое, принятие сложившейся практики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Знание о распределении вероятности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Идеология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Борьба (победа и поражение), компромисс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Стабильность, справедливость - правильность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Миссия (идея), стратегии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50" name="Line 62"/>
          <p:cNvSpPr>
            <a:spLocks noChangeShapeType="1"/>
          </p:cNvSpPr>
          <p:nvPr/>
        </p:nvSpPr>
        <p:spPr bwMode="auto">
          <a:xfrm>
            <a:off x="230188" y="1355725"/>
            <a:ext cx="2146300" cy="781050"/>
          </a:xfrm>
          <a:prstGeom prst="line">
            <a:avLst/>
          </a:prstGeom>
          <a:noFill/>
          <a:ln w="254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AD455F-1253-4D5A-AB2B-964754D97B28}" type="slidenum">
              <a:rPr lang="ru-RU" altLang="en-US"/>
              <a:pPr/>
              <a:t>3</a:t>
            </a:fld>
            <a:endParaRPr lang="ru-RU" altLang="en-US"/>
          </a:p>
        </p:txBody>
      </p:sp>
      <p:sp>
        <p:nvSpPr>
          <p:cNvPr id="5123" name="Rectangle 6"/>
          <p:cNvSpPr txBox="1">
            <a:spLocks noGrp="1" noChangeArrowheads="1"/>
          </p:cNvSpPr>
          <p:nvPr/>
        </p:nvSpPr>
        <p:spPr bwMode="auto">
          <a:xfrm>
            <a:off x="8402638" y="331788"/>
            <a:ext cx="51276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865FD9D-D976-480C-B30F-CE289E4DF662}" type="slidenum">
              <a:rPr lang="ru-RU">
                <a:solidFill>
                  <a:schemeClr val="bg1"/>
                </a:solidFill>
                <a:latin typeface="Impact" pitchFamily="34" charset="0"/>
              </a:rPr>
              <a:pPr algn="r"/>
              <a:t>3</a:t>
            </a:fld>
            <a:endParaRPr lang="ru-RU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5124" name="Номер слайда 4"/>
          <p:cNvSpPr txBox="1">
            <a:spLocks noGrp="1"/>
          </p:cNvSpPr>
          <p:nvPr/>
        </p:nvSpPr>
        <p:spPr bwMode="auto">
          <a:xfrm>
            <a:off x="8402638" y="331788"/>
            <a:ext cx="51276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87807D9-D654-427E-9CFD-30E109F71A0F}" type="slidenum">
              <a:rPr lang="ru-RU">
                <a:solidFill>
                  <a:schemeClr val="bg1"/>
                </a:solidFill>
                <a:latin typeface="Impact" pitchFamily="34" charset="0"/>
              </a:rPr>
              <a:pPr algn="r"/>
              <a:t>3</a:t>
            </a:fld>
            <a:endParaRPr lang="ru-RU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smtClean="0">
                <a:latin typeface="Arial Black" pitchFamily="34" charset="0"/>
              </a:rPr>
              <a:t>Политическая модель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5100" y="1212850"/>
            <a:ext cx="8777288" cy="5316538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smtClean="0"/>
              <a:t>Организация</a:t>
            </a:r>
            <a:r>
              <a:rPr lang="ru-RU" sz="2800" smtClean="0"/>
              <a:t> - совокупность разделяемых                		       различными интересами (групп) 		                подразделений (субкультур)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800" smtClean="0"/>
          </a:p>
          <a:p>
            <a:pPr marL="457200" indent="-457200" eaLnBrk="1" hangingPunct="1">
              <a:lnSpc>
                <a:spcPct val="110000"/>
              </a:lnSpc>
              <a:spcBef>
                <a:spcPct val="0"/>
              </a:spcBef>
            </a:pPr>
            <a:r>
              <a:rPr lang="ru-RU" sz="2400" smtClean="0"/>
              <a:t>Общие цели и задачи на втором плане и, в основном, понимаются по разному.</a:t>
            </a:r>
          </a:p>
          <a:p>
            <a:pPr marL="457200" indent="-457200" eaLnBrk="1" hangingPunct="1">
              <a:lnSpc>
                <a:spcPct val="110000"/>
              </a:lnSpc>
            </a:pPr>
            <a:r>
              <a:rPr lang="ru-RU" sz="2400" smtClean="0"/>
              <a:t>Решение - результат «игры», построенной на интересах (предпочтениях) субъектов, итог борьбы (торга) участников. </a:t>
            </a:r>
          </a:p>
          <a:p>
            <a:pPr marL="457200" indent="-457200" eaLnBrk="1" hangingPunct="1">
              <a:lnSpc>
                <a:spcPct val="110000"/>
              </a:lnSpc>
            </a:pPr>
            <a:r>
              <a:rPr lang="ru-RU" sz="2400" smtClean="0"/>
              <a:t>Содержание решения - как правило - компромисс.</a:t>
            </a:r>
          </a:p>
          <a:p>
            <a:pPr marL="457200" indent="-457200" eaLnBrk="1" hangingPunct="1">
              <a:lnSpc>
                <a:spcPct val="110000"/>
              </a:lnSpc>
            </a:pPr>
            <a:r>
              <a:rPr lang="ru-RU" sz="2400" smtClean="0"/>
              <a:t>Основной ресурс в конфликте - власть и авторитет.</a:t>
            </a:r>
            <a:endParaRPr lang="ru-RU" sz="24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3B4416-C5C0-4095-A5AC-E4FABCB85121}" type="slidenum">
              <a:rPr lang="ru-RU" altLang="en-US"/>
              <a:pPr/>
              <a:t>4</a:t>
            </a:fld>
            <a:endParaRPr lang="ru-RU" alt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04875"/>
          </a:xfrm>
        </p:spPr>
        <p:txBody>
          <a:bodyPr/>
          <a:lstStyle/>
          <a:p>
            <a:pPr eaLnBrk="1" hangingPunct="1"/>
            <a:r>
              <a:rPr lang="ru-RU" sz="4000" smtClean="0">
                <a:latin typeface="Verdana" pitchFamily="34" charset="0"/>
              </a:rPr>
              <a:t>Ограничение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4300" smtClean="0"/>
              <a:t>  </a:t>
            </a:r>
            <a:r>
              <a:rPr lang="ru-RU" sz="4700" smtClean="0"/>
              <a:t>Если упорство менеджера побеждает его лень, то полезность этого события</a:t>
            </a:r>
            <a:r>
              <a:rPr lang="en-US" sz="4700" smtClean="0"/>
              <a:t> </a:t>
            </a:r>
            <a:r>
              <a:rPr lang="ru-RU" sz="4700" smtClean="0"/>
              <a:t>зависит от того, дурак он или умный</a:t>
            </a:r>
          </a:p>
          <a:p>
            <a:pPr algn="r" eaLnBrk="1" hangingPunct="1">
              <a:buFont typeface="Wingdings" pitchFamily="2" charset="2"/>
              <a:buNone/>
            </a:pPr>
            <a:r>
              <a:rPr lang="ru-RU" sz="3400" i="1" smtClean="0"/>
              <a:t>						(Закон Брика</a:t>
            </a:r>
            <a:r>
              <a:rPr lang="en-US" sz="3400" i="1" smtClean="0"/>
              <a:t>)</a:t>
            </a:r>
            <a:endParaRPr lang="en-US" sz="3400" i="1" smtClean="0">
              <a:latin typeface="Verdana" pitchFamily="34" charset="0"/>
            </a:endParaRPr>
          </a:p>
        </p:txBody>
      </p:sp>
    </p:spTree>
  </p:cSld>
  <p:clrMapOvr>
    <a:masterClrMapping/>
  </p:clrMapOvr>
  <p:transition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1C60C1-2960-4B18-A128-A51CD0DF5D73}" type="slidenum">
              <a:rPr lang="ru-RU" altLang="en-US"/>
              <a:pPr/>
              <a:t>5</a:t>
            </a:fld>
            <a:endParaRPr lang="ru-RU" altLang="en-US"/>
          </a:p>
        </p:txBody>
      </p:sp>
      <p:sp>
        <p:nvSpPr>
          <p:cNvPr id="7171" name="Rectangle 6"/>
          <p:cNvSpPr txBox="1">
            <a:spLocks noGrp="1" noChangeArrowheads="1"/>
          </p:cNvSpPr>
          <p:nvPr/>
        </p:nvSpPr>
        <p:spPr bwMode="auto">
          <a:xfrm>
            <a:off x="8402638" y="331788"/>
            <a:ext cx="51276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282F973-7370-4B5A-B0EE-AB8EF0F189E7}" type="slidenum">
              <a:rPr lang="ru-RU">
                <a:solidFill>
                  <a:schemeClr val="bg1"/>
                </a:solidFill>
                <a:latin typeface="Impact" pitchFamily="34" charset="0"/>
              </a:rPr>
              <a:pPr algn="r"/>
              <a:t>5</a:t>
            </a:fld>
            <a:endParaRPr lang="ru-RU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7172" name="Номер слайда 4"/>
          <p:cNvSpPr txBox="1">
            <a:spLocks noGrp="1"/>
          </p:cNvSpPr>
          <p:nvPr/>
        </p:nvSpPr>
        <p:spPr bwMode="auto">
          <a:xfrm>
            <a:off x="8402638" y="331788"/>
            <a:ext cx="51276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EEA7113-F6FA-4D33-BCDE-FA56232DE821}" type="slidenum">
              <a:rPr lang="ru-RU">
                <a:solidFill>
                  <a:schemeClr val="bg1"/>
                </a:solidFill>
                <a:latin typeface="Impact" pitchFamily="34" charset="0"/>
              </a:rPr>
              <a:pPr algn="r"/>
              <a:t>5</a:t>
            </a:fld>
            <a:endParaRPr lang="ru-RU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smtClean="0">
                <a:latin typeface="Arial Black" pitchFamily="34" charset="0"/>
              </a:rPr>
              <a:t>Бюрократическая модель</a:t>
            </a:r>
          </a:p>
        </p:txBody>
      </p:sp>
      <p:sp>
        <p:nvSpPr>
          <p:cNvPr id="7174" name="Номер слайда 4"/>
          <p:cNvSpPr txBox="1">
            <a:spLocks noGrp="1"/>
          </p:cNvSpPr>
          <p:nvPr/>
        </p:nvSpPr>
        <p:spPr bwMode="auto">
          <a:xfrm>
            <a:off x="269875" y="1311275"/>
            <a:ext cx="8680450" cy="512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ru-RU" sz="2600" b="1">
                <a:solidFill>
                  <a:srgbClr val="000066"/>
                </a:solidFill>
              </a:rPr>
              <a:t>Организация - система иерархированных функций</a:t>
            </a:r>
          </a:p>
          <a:p>
            <a:pPr eaLnBrk="0" hangingPunct="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ru-RU" sz="2000">
                <a:solidFill>
                  <a:srgbClr val="000066"/>
                </a:solidFill>
              </a:rPr>
              <a:t> </a:t>
            </a:r>
            <a:r>
              <a:rPr lang="ru-RU" sz="2000" b="1">
                <a:solidFill>
                  <a:srgbClr val="000066"/>
                </a:solidFill>
              </a:rPr>
              <a:t>Решение в соответствии с правилами и процессами</a:t>
            </a:r>
            <a:r>
              <a:rPr lang="ru-RU" sz="2000">
                <a:solidFill>
                  <a:srgbClr val="000066"/>
                </a:solidFill>
              </a:rPr>
              <a:t>, т.е. продукт функционирования по стандартным образцам.</a:t>
            </a:r>
          </a:p>
          <a:p>
            <a:pPr eaLnBrk="0" hangingPunct="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ru-RU" sz="2000">
                <a:solidFill>
                  <a:srgbClr val="000066"/>
                </a:solidFill>
              </a:rPr>
              <a:t> </a:t>
            </a:r>
            <a:r>
              <a:rPr lang="ru-RU" sz="2000" b="1">
                <a:solidFill>
                  <a:srgbClr val="000066"/>
                </a:solidFill>
              </a:rPr>
              <a:t>Решение не всегда достаточно обеспечивается аналитически и информационно</a:t>
            </a:r>
            <a:r>
              <a:rPr lang="ru-RU" sz="2000">
                <a:solidFill>
                  <a:srgbClr val="000066"/>
                </a:solidFill>
              </a:rPr>
              <a:t>.</a:t>
            </a:r>
          </a:p>
          <a:p>
            <a:pPr eaLnBrk="0" hangingPunct="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ru-RU" sz="2000">
                <a:solidFill>
                  <a:srgbClr val="000066"/>
                </a:solidFill>
              </a:rPr>
              <a:t> </a:t>
            </a:r>
            <a:r>
              <a:rPr lang="ru-RU" sz="2000" b="1">
                <a:solidFill>
                  <a:srgbClr val="000066"/>
                </a:solidFill>
              </a:rPr>
              <a:t>Цели - система ограничений</a:t>
            </a:r>
            <a:r>
              <a:rPr lang="ru-RU" sz="2000">
                <a:solidFill>
                  <a:srgbClr val="000066"/>
                </a:solidFill>
              </a:rPr>
              <a:t>, которым должны удовлетворять решения.</a:t>
            </a:r>
          </a:p>
          <a:p>
            <a:pPr eaLnBrk="0" hangingPunct="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ru-RU" sz="2000">
                <a:solidFill>
                  <a:srgbClr val="000066"/>
                </a:solidFill>
              </a:rPr>
              <a:t> </a:t>
            </a:r>
            <a:r>
              <a:rPr lang="ru-RU" sz="2000" b="1">
                <a:solidFill>
                  <a:srgbClr val="000066"/>
                </a:solidFill>
              </a:rPr>
              <a:t>Основная тенденция - избегание неопределенности</a:t>
            </a:r>
            <a:r>
              <a:rPr lang="ru-RU" sz="2000">
                <a:solidFill>
                  <a:srgbClr val="000066"/>
                </a:solidFill>
              </a:rPr>
              <a:t> (что ограничивает область поиска альтернатив).</a:t>
            </a:r>
          </a:p>
          <a:p>
            <a:pPr eaLnBrk="0" hangingPunct="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ru-RU" sz="2000">
                <a:solidFill>
                  <a:srgbClr val="000066"/>
                </a:solidFill>
              </a:rPr>
              <a:t> </a:t>
            </a:r>
            <a:r>
              <a:rPr lang="ru-RU" sz="2000" b="1">
                <a:solidFill>
                  <a:srgbClr val="000066"/>
                </a:solidFill>
              </a:rPr>
              <a:t>На принятие решений тратится не много времени</a:t>
            </a:r>
            <a:r>
              <a:rPr lang="ru-RU" sz="2000">
                <a:solidFill>
                  <a:srgbClr val="000066"/>
                </a:solidFill>
              </a:rPr>
              <a:t> и иных ресурсов.</a:t>
            </a:r>
          </a:p>
          <a:p>
            <a:pPr eaLnBrk="0" hangingPunct="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ru-RU" sz="2000">
                <a:solidFill>
                  <a:srgbClr val="000066"/>
                </a:solidFill>
              </a:rPr>
              <a:t> </a:t>
            </a:r>
            <a:r>
              <a:rPr lang="ru-RU" sz="2000" b="1">
                <a:solidFill>
                  <a:srgbClr val="000066"/>
                </a:solidFill>
              </a:rPr>
              <a:t>Низкая востребованность креативных решений и подходов</a:t>
            </a:r>
            <a:r>
              <a:rPr lang="ru-RU" sz="2000">
                <a:solidFill>
                  <a:srgbClr val="000066"/>
                </a:solidFill>
              </a:rPr>
              <a:t>.</a:t>
            </a:r>
          </a:p>
          <a:p>
            <a:pPr eaLnBrk="0" hangingPunct="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ru-RU">
              <a:solidFill>
                <a:schemeClr val="bg1"/>
              </a:solidFill>
              <a:latin typeface="Impact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A63163-6D8A-4056-8CBA-6EB9DB4A267F}" type="slidenum">
              <a:rPr lang="ru-RU" altLang="en-US"/>
              <a:pPr/>
              <a:t>6</a:t>
            </a:fld>
            <a:endParaRPr lang="ru-RU" alt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50912"/>
          </a:xfrm>
        </p:spPr>
        <p:txBody>
          <a:bodyPr/>
          <a:lstStyle/>
          <a:p>
            <a:pPr eaLnBrk="1" hangingPunct="1"/>
            <a:r>
              <a:rPr lang="ru-RU" sz="4000" smtClean="0">
                <a:latin typeface="Verdana" pitchFamily="34" charset="0"/>
              </a:rPr>
              <a:t>Ограничение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425" y="1358900"/>
            <a:ext cx="8229600" cy="4906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4300" smtClean="0">
                <a:latin typeface="Verdana" pitchFamily="34" charset="0"/>
              </a:rPr>
              <a:t>  Помни, начальник соображает быстрее тебя! И пока ты только обдумываешь хорошее решение, он уже принимает плохое</a:t>
            </a:r>
          </a:p>
          <a:p>
            <a:pPr algn="r" eaLnBrk="1" hangingPunct="1">
              <a:buFont typeface="Wingdings" pitchFamily="2" charset="2"/>
              <a:buNone/>
            </a:pPr>
            <a:r>
              <a:rPr lang="ru-RU" i="1" smtClean="0">
                <a:latin typeface="Verdana" pitchFamily="34" charset="0"/>
              </a:rPr>
              <a:t>					(Принцип Тэйлора)</a:t>
            </a:r>
          </a:p>
        </p:txBody>
      </p:sp>
    </p:spTree>
  </p:cSld>
  <p:clrMapOvr>
    <a:masterClrMapping/>
  </p:clrMapOvr>
  <p:transition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0A6145-B6A4-42E7-9231-6314B9AD0D14}" type="slidenum">
              <a:rPr lang="ru-RU" altLang="en-US"/>
              <a:pPr/>
              <a:t>7</a:t>
            </a:fld>
            <a:endParaRPr lang="ru-RU" altLang="en-US"/>
          </a:p>
        </p:txBody>
      </p:sp>
      <p:sp>
        <p:nvSpPr>
          <p:cNvPr id="9219" name="Rectangle 6"/>
          <p:cNvSpPr txBox="1">
            <a:spLocks noGrp="1" noChangeArrowheads="1"/>
          </p:cNvSpPr>
          <p:nvPr/>
        </p:nvSpPr>
        <p:spPr bwMode="auto">
          <a:xfrm>
            <a:off x="8402638" y="331788"/>
            <a:ext cx="51276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001E326-72EA-43A2-B6A6-C1310B822A01}" type="slidenum">
              <a:rPr lang="ru-RU">
                <a:solidFill>
                  <a:schemeClr val="bg1"/>
                </a:solidFill>
                <a:latin typeface="Impact" pitchFamily="34" charset="0"/>
              </a:rPr>
              <a:pPr algn="r"/>
              <a:t>7</a:t>
            </a:fld>
            <a:endParaRPr lang="ru-RU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9220" name="Номер слайда 4"/>
          <p:cNvSpPr txBox="1">
            <a:spLocks noGrp="1"/>
          </p:cNvSpPr>
          <p:nvPr/>
        </p:nvSpPr>
        <p:spPr bwMode="auto">
          <a:xfrm>
            <a:off x="8402638" y="331788"/>
            <a:ext cx="51276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474D85A-A07B-4723-805D-A367CB126923}" type="slidenum">
              <a:rPr lang="ru-RU">
                <a:solidFill>
                  <a:schemeClr val="bg1"/>
                </a:solidFill>
                <a:latin typeface="Impact" pitchFamily="34" charset="0"/>
              </a:rPr>
              <a:pPr algn="r"/>
              <a:t>7</a:t>
            </a:fld>
            <a:endParaRPr lang="ru-RU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sz="3200" smtClean="0">
                <a:latin typeface="Arial Black" pitchFamily="34" charset="0"/>
              </a:rPr>
              <a:t>Модель рационального выбора</a:t>
            </a:r>
          </a:p>
        </p:txBody>
      </p:sp>
      <p:sp>
        <p:nvSpPr>
          <p:cNvPr id="9222" name="Номер слайда 4"/>
          <p:cNvSpPr txBox="1">
            <a:spLocks noGrp="1"/>
          </p:cNvSpPr>
          <p:nvPr/>
        </p:nvSpPr>
        <p:spPr bwMode="auto">
          <a:xfrm>
            <a:off x="269875" y="1027113"/>
            <a:ext cx="8694738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lnSpc>
                <a:spcPct val="105000"/>
              </a:lnSpc>
              <a:spcBef>
                <a:spcPct val="20000"/>
              </a:spcBef>
            </a:pPr>
            <a:r>
              <a:rPr lang="ru-RU" sz="2400" b="1">
                <a:solidFill>
                  <a:srgbClr val="000066"/>
                </a:solidFill>
              </a:rPr>
              <a:t>Организация - система целей, связанных стратегией</a:t>
            </a:r>
          </a:p>
          <a:p>
            <a:pPr eaLnBrk="0" hangingPunct="0">
              <a:lnSpc>
                <a:spcPct val="105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ru-RU" sz="2000" b="1">
                <a:solidFill>
                  <a:srgbClr val="000066"/>
                </a:solidFill>
              </a:rPr>
              <a:t> Решение </a:t>
            </a:r>
          </a:p>
          <a:p>
            <a:pPr marL="742950" lvl="1" indent="-285750" eaLnBrk="0" hangingPunct="0">
              <a:lnSpc>
                <a:spcPct val="105000"/>
              </a:lnSpc>
              <a:spcBef>
                <a:spcPct val="20000"/>
              </a:spcBef>
              <a:buFontTx/>
              <a:buChar char="-"/>
            </a:pPr>
            <a:r>
              <a:rPr lang="ru-RU">
                <a:solidFill>
                  <a:srgbClr val="000066"/>
                </a:solidFill>
              </a:rPr>
              <a:t>нахождение оптимальной возможности  достижения цели  (оценка достижения цели - вероятностная)</a:t>
            </a:r>
          </a:p>
          <a:p>
            <a:pPr marL="742950" lvl="1" indent="-285750" eaLnBrk="0" hangingPunct="0">
              <a:lnSpc>
                <a:spcPct val="105000"/>
              </a:lnSpc>
              <a:spcBef>
                <a:spcPct val="20000"/>
              </a:spcBef>
              <a:buFontTx/>
              <a:buChar char="-"/>
            </a:pPr>
            <a:r>
              <a:rPr lang="ru-RU">
                <a:solidFill>
                  <a:srgbClr val="000066"/>
                </a:solidFill>
              </a:rPr>
              <a:t>полная информация до принятия решения</a:t>
            </a:r>
          </a:p>
          <a:p>
            <a:pPr eaLnBrk="0" hangingPunct="0">
              <a:lnSpc>
                <a:spcPct val="105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ru-RU" sz="2000" b="1">
                <a:solidFill>
                  <a:srgbClr val="000066"/>
                </a:solidFill>
              </a:rPr>
              <a:t> Высокая аналитическая обеспеченность процесса решения:</a:t>
            </a:r>
          </a:p>
          <a:p>
            <a:pPr marL="742950" lvl="1" indent="-285750" eaLnBrk="0" hangingPunct="0">
              <a:lnSpc>
                <a:spcPct val="105000"/>
              </a:lnSpc>
              <a:spcBef>
                <a:spcPct val="20000"/>
              </a:spcBef>
              <a:buFontTx/>
              <a:buChar char="-"/>
            </a:pPr>
            <a:r>
              <a:rPr lang="ru-RU">
                <a:solidFill>
                  <a:srgbClr val="000066"/>
                </a:solidFill>
              </a:rPr>
              <a:t>всесторонний анализ проблемы и целей</a:t>
            </a:r>
          </a:p>
          <a:p>
            <a:pPr marL="742950" lvl="1" indent="-285750" eaLnBrk="0" hangingPunct="0">
              <a:lnSpc>
                <a:spcPct val="105000"/>
              </a:lnSpc>
              <a:spcBef>
                <a:spcPct val="20000"/>
              </a:spcBef>
              <a:buFontTx/>
              <a:buChar char="-"/>
            </a:pPr>
            <a:r>
              <a:rPr lang="ru-RU">
                <a:solidFill>
                  <a:srgbClr val="000066"/>
                </a:solidFill>
              </a:rPr>
              <a:t>документационное подтверждение проблемы</a:t>
            </a:r>
          </a:p>
          <a:p>
            <a:pPr marL="742950" lvl="1" indent="-285750" eaLnBrk="0" hangingPunct="0">
              <a:lnSpc>
                <a:spcPct val="105000"/>
              </a:lnSpc>
              <a:spcBef>
                <a:spcPct val="20000"/>
              </a:spcBef>
              <a:buFontTx/>
              <a:buChar char="-"/>
            </a:pPr>
            <a:r>
              <a:rPr lang="ru-RU">
                <a:solidFill>
                  <a:srgbClr val="000066"/>
                </a:solidFill>
              </a:rPr>
              <a:t>выявление более одной альтернативы решения</a:t>
            </a:r>
          </a:p>
          <a:p>
            <a:pPr marL="742950" lvl="1" indent="-285750" eaLnBrk="0" hangingPunct="0">
              <a:lnSpc>
                <a:spcPct val="105000"/>
              </a:lnSpc>
              <a:spcBef>
                <a:spcPct val="20000"/>
              </a:spcBef>
              <a:buFontTx/>
              <a:buChar char="-"/>
            </a:pPr>
            <a:r>
              <a:rPr lang="ru-RU">
                <a:solidFill>
                  <a:srgbClr val="000066"/>
                </a:solidFill>
              </a:rPr>
              <a:t>логическая согласованность</a:t>
            </a:r>
          </a:p>
          <a:p>
            <a:pPr marL="742950" lvl="1" indent="-285750" eaLnBrk="0" hangingPunct="0">
              <a:lnSpc>
                <a:spcPct val="105000"/>
              </a:lnSpc>
              <a:spcBef>
                <a:spcPct val="20000"/>
              </a:spcBef>
              <a:buFontTx/>
              <a:buChar char="-"/>
            </a:pPr>
            <a:r>
              <a:rPr lang="ru-RU">
                <a:solidFill>
                  <a:srgbClr val="000066"/>
                </a:solidFill>
              </a:rPr>
              <a:t>направленность на максимальный эффект</a:t>
            </a:r>
          </a:p>
          <a:p>
            <a:pPr marL="742950" lvl="1" indent="-285750" eaLnBrk="0" hangingPunct="0">
              <a:lnSpc>
                <a:spcPct val="105000"/>
              </a:lnSpc>
              <a:spcBef>
                <a:spcPct val="20000"/>
              </a:spcBef>
              <a:buFontTx/>
              <a:buChar char="-"/>
            </a:pPr>
            <a:r>
              <a:rPr lang="ru-RU">
                <a:solidFill>
                  <a:srgbClr val="000066"/>
                </a:solidFill>
              </a:rPr>
              <a:t>определение ценности исходных предпосылок</a:t>
            </a:r>
          </a:p>
          <a:p>
            <a:pPr eaLnBrk="0" hangingPunct="0">
              <a:lnSpc>
                <a:spcPct val="105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ru-RU" sz="2000">
                <a:solidFill>
                  <a:srgbClr val="000066"/>
                </a:solidFill>
              </a:rPr>
              <a:t> </a:t>
            </a:r>
            <a:r>
              <a:rPr lang="ru-RU" sz="2000" b="1">
                <a:solidFill>
                  <a:srgbClr val="000066"/>
                </a:solidFill>
              </a:rPr>
              <a:t>Основные приоритеты</a:t>
            </a:r>
            <a:endParaRPr lang="ru-RU" sz="2000">
              <a:solidFill>
                <a:srgbClr val="000066"/>
              </a:solidFill>
            </a:endParaRPr>
          </a:p>
          <a:p>
            <a:pPr marL="742950" lvl="1" indent="-285750" eaLnBrk="0" hangingPunct="0">
              <a:lnSpc>
                <a:spcPct val="105000"/>
              </a:lnSpc>
              <a:spcBef>
                <a:spcPct val="20000"/>
              </a:spcBef>
            </a:pPr>
            <a:r>
              <a:rPr lang="ru-RU">
                <a:solidFill>
                  <a:srgbClr val="000066"/>
                </a:solidFill>
              </a:rPr>
              <a:t>- оптимизация функционирования и развитие организации, максимальная эффективность и экономичность осуществления функций</a:t>
            </a:r>
          </a:p>
          <a:p>
            <a:pPr eaLnBrk="0" hangingPunct="0">
              <a:lnSpc>
                <a:spcPct val="105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ru-RU" sz="2000" b="1">
                <a:solidFill>
                  <a:srgbClr val="000066"/>
                </a:solidFill>
              </a:rPr>
              <a:t> Системность в подходах к решению задач</a:t>
            </a:r>
            <a:endParaRPr lang="ru-RU">
              <a:solidFill>
                <a:schemeClr val="bg1"/>
              </a:solidFill>
              <a:latin typeface="Impact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C85A49-C858-4AC2-AE23-190FBCDFB633}" type="slidenum">
              <a:rPr lang="ru-RU" altLang="en-US"/>
              <a:pPr/>
              <a:t>8</a:t>
            </a:fld>
            <a:endParaRPr lang="ru-RU" alt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20750"/>
          </a:xfrm>
        </p:spPr>
        <p:txBody>
          <a:bodyPr/>
          <a:lstStyle/>
          <a:p>
            <a:pPr eaLnBrk="1" hangingPunct="1"/>
            <a:r>
              <a:rPr lang="ru-RU" sz="4000" smtClean="0">
                <a:latin typeface="Verdana" pitchFamily="34" charset="0"/>
              </a:rPr>
              <a:t>Ограничение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4300" smtClean="0"/>
              <a:t>  </a:t>
            </a:r>
            <a:r>
              <a:rPr lang="ru-RU" sz="4700" smtClean="0"/>
              <a:t>Сложные проблемы всегда имеют простые, легкие для понимания неправильные решения.</a:t>
            </a:r>
            <a:r>
              <a:rPr lang="en-US" sz="4700" smtClean="0"/>
              <a:t> </a:t>
            </a:r>
          </a:p>
          <a:p>
            <a:pPr algn="r" eaLnBrk="1" hangingPunct="1">
              <a:buFont typeface="Wingdings" pitchFamily="2" charset="2"/>
              <a:buNone/>
            </a:pPr>
            <a:r>
              <a:rPr lang="ru-RU" sz="3900" i="1" smtClean="0"/>
              <a:t>					</a:t>
            </a:r>
            <a:r>
              <a:rPr lang="en-US" sz="3900" i="1" smtClean="0"/>
              <a:t>(</a:t>
            </a:r>
            <a:r>
              <a:rPr lang="ru-RU" sz="3900" i="1" smtClean="0"/>
              <a:t>Закон Мерфи)</a:t>
            </a:r>
          </a:p>
          <a:p>
            <a:pPr eaLnBrk="1" hangingPunct="1">
              <a:buFont typeface="Wingdings" pitchFamily="2" charset="2"/>
              <a:buNone/>
            </a:pPr>
            <a:endParaRPr lang="en-US" sz="3900" i="1" smtClean="0"/>
          </a:p>
        </p:txBody>
      </p:sp>
    </p:spTree>
  </p:cSld>
  <p:clrMapOvr>
    <a:masterClrMapping/>
  </p:clrMapOvr>
  <p:transition>
    <p:split orient="vert"/>
  </p:transition>
</p:sld>
</file>

<file path=ppt/theme/theme1.xml><?xml version="1.0" encoding="utf-8"?>
<a:theme xmlns:a="http://schemas.openxmlformats.org/drawingml/2006/main" name="Сеть">
  <a:themeElements>
    <a:clrScheme name="Сеть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Сеть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07763" dir="2700000" algn="ctr" rotWithShape="0">
            <a:schemeClr val="bg2">
              <a:alpha val="50000"/>
            </a:scheme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07763" dir="2700000" algn="ctr" rotWithShape="0">
            <a:schemeClr val="bg2">
              <a:alpha val="50000"/>
            </a:scheme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Сеть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16250</TotalTime>
  <Words>481</Words>
  <Application>Microsoft Office PowerPoint</Application>
  <PresentationFormat>Экран (4:3)</PresentationFormat>
  <Paragraphs>109</Paragraphs>
  <Slides>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Сеть</vt:lpstr>
      <vt:lpstr>Слайд 1</vt:lpstr>
      <vt:lpstr>Основные модели организационной культуры</vt:lpstr>
      <vt:lpstr>Политическая модель</vt:lpstr>
      <vt:lpstr>Ограничение</vt:lpstr>
      <vt:lpstr>Бюрократическая модель</vt:lpstr>
      <vt:lpstr>Ограничение</vt:lpstr>
      <vt:lpstr>Модель рационального выбора</vt:lpstr>
      <vt:lpstr>Ограничение</vt:lpstr>
    </vt:vector>
  </TitlesOfParts>
  <Company>ЦДУ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Функции отделов ДУДиП</dc:title>
  <dc:creator>Шевченко</dc:creator>
  <cp:lastModifiedBy>777</cp:lastModifiedBy>
  <cp:revision>1230</cp:revision>
  <dcterms:created xsi:type="dcterms:W3CDTF">2006-09-14T10:04:19Z</dcterms:created>
  <dcterms:modified xsi:type="dcterms:W3CDTF">2013-09-18T06:42:32Z</dcterms:modified>
</cp:coreProperties>
</file>